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72" r:id="rId2"/>
    <p:sldId id="271" r:id="rId3"/>
    <p:sldId id="270" r:id="rId4"/>
    <p:sldId id="274" r:id="rId5"/>
    <p:sldId id="256" r:id="rId6"/>
    <p:sldId id="275" r:id="rId7"/>
    <p:sldId id="278" r:id="rId8"/>
    <p:sldId id="277" r:id="rId9"/>
    <p:sldId id="273" r:id="rId10"/>
    <p:sldId id="282" r:id="rId11"/>
    <p:sldId id="280" r:id="rId12"/>
    <p:sldId id="276" r:id="rId13"/>
    <p:sldId id="283" r:id="rId14"/>
    <p:sldId id="284" r:id="rId15"/>
  </p:sldIdLst>
  <p:sldSz cx="14630400" cy="8229600"/>
  <p:notesSz cx="8229600" cy="14630400"/>
  <p:embeddedFontLst>
    <p:embeddedFont>
      <p:font typeface="Bahnschrift SemiBold Condensed" panose="020B0502040204020203" pitchFamily="34" charset="0"/>
      <p:bold r:id="rId17"/>
    </p:embeddedFont>
    <p:embeddedFont>
      <p:font typeface="Bahnschrift SemiCondensed" panose="020B0502040204020203" pitchFamily="34" charset="0"/>
      <p:regular r:id="rId18"/>
      <p:bold r:id="rId19"/>
    </p:embeddedFont>
    <p:embeddedFont>
      <p:font typeface="Noto Sans HK Black" panose="020B0200000000000000" pitchFamily="34" charset="-120"/>
      <p:bold r:id="rId20"/>
    </p:embeddedFont>
    <p:embeddedFont>
      <p:font typeface="Noto Sans JP" panose="020B0200000000000000"/>
      <p:regular r:id="rId21"/>
      <p:bold r:id="rId2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CCE"/>
    <a:srgbClr val="9FA0A1"/>
    <a:srgbClr val="2A2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17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66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6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8772D-3E11-EE95-CD70-83D2E945D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7A04F-6983-A3FE-B4C5-983B8DDD6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04558B-616F-DC42-B727-81252AB91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45CE9-2C69-7E9E-79D2-38467A36D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0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0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66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04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21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38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r_vD_n5vUY?feature=oembed" TargetMode="Externa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A17A50-833C-4536-A57B-7133A788CE6A}"/>
              </a:ext>
            </a:extLst>
          </p:cNvPr>
          <p:cNvSpPr txBox="1"/>
          <p:nvPr/>
        </p:nvSpPr>
        <p:spPr>
          <a:xfrm>
            <a:off x="1247887" y="4582624"/>
            <a:ext cx="12134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720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</a:rPr>
              <a:t>AI</a:t>
            </a:r>
            <a:r>
              <a:rPr lang="zh-TW" altLang="en-US" sz="720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</a:rPr>
              <a:t>機殼設計平台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1623B0-B4E5-4EC1-9ECB-82FEF4870723}"/>
              </a:ext>
            </a:extLst>
          </p:cNvPr>
          <p:cNvSpPr txBox="1"/>
          <p:nvPr/>
        </p:nvSpPr>
        <p:spPr>
          <a:xfrm>
            <a:off x="8390964" y="5868753"/>
            <a:ext cx="4991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Intelligent Nexus </a:t>
            </a:r>
            <a:r>
              <a:rPr lang="zh-TW" altLang="en-US" sz="2400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智能匯</a:t>
            </a:r>
          </a:p>
        </p:txBody>
      </p:sp>
    </p:spTree>
    <p:extLst>
      <p:ext uri="{BB962C8B-B14F-4D97-AF65-F5344CB8AC3E}">
        <p14:creationId xmlns:p14="http://schemas.microsoft.com/office/powerpoint/2010/main" val="3601819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7360F356-450A-469B-9D70-C41C4C6FA6B4}"/>
              </a:ext>
            </a:extLst>
          </p:cNvPr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9996F0D-6B61-4134-A42A-30B597515998}"/>
              </a:ext>
            </a:extLst>
          </p:cNvPr>
          <p:cNvSpPr/>
          <p:nvPr/>
        </p:nvSpPr>
        <p:spPr>
          <a:xfrm>
            <a:off x="792361" y="622578"/>
            <a:ext cx="8133755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450" dirty="0">
                <a:solidFill>
                  <a:schemeClr val="bg2">
                    <a:lumMod val="90000"/>
                  </a:schemeClr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</a:rPr>
              <a:t>Recorded</a:t>
            </a:r>
            <a:r>
              <a:rPr lang="en-US" altLang="zh-TW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</a:rPr>
              <a:t> Data</a:t>
            </a:r>
            <a:endParaRPr lang="en-US" sz="4450" dirty="0">
              <a:solidFill>
                <a:srgbClr val="CBCCCE"/>
              </a:solidFill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D3D548E-B499-424A-8749-CD029BD1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5" t="5285"/>
          <a:stretch/>
        </p:blipFill>
        <p:spPr>
          <a:xfrm>
            <a:off x="566177" y="3971338"/>
            <a:ext cx="4683514" cy="3396848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61DC1061-87A6-4A93-BB49-025D3466EBB4}"/>
              </a:ext>
            </a:extLst>
          </p:cNvPr>
          <p:cNvSpPr/>
          <p:nvPr/>
        </p:nvSpPr>
        <p:spPr>
          <a:xfrm>
            <a:off x="792361" y="1629082"/>
            <a:ext cx="6244709" cy="1319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90000"/>
                  </a:schemeClr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記錄使用者生成圖片的喜好</a:t>
            </a:r>
            <a:endParaRPr lang="en-US" altLang="zh-TW" sz="2000" dirty="0">
              <a:solidFill>
                <a:schemeClr val="bg2">
                  <a:lumMod val="90000"/>
                </a:schemeClr>
              </a:solidFill>
              <a:latin typeface="Noto Sans JP" panose="020B0200000000000000" pitchFamily="34" charset="-128"/>
              <a:ea typeface="Noto Sans JP" panose="020B0200000000000000" pitchFamily="34" charset="-128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90000"/>
                  </a:schemeClr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紀錄產品型錄及 </a:t>
            </a:r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keywords </a:t>
            </a:r>
            <a:r>
              <a:rPr lang="zh-TW" altLang="en-US" sz="2000" dirty="0">
                <a:solidFill>
                  <a:schemeClr val="bg2">
                    <a:lumMod val="90000"/>
                  </a:schemeClr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並透過 </a:t>
            </a:r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img2txt</a:t>
            </a:r>
            <a:r>
              <a:rPr lang="zh-TW" altLang="en-US" sz="2000" dirty="0">
                <a:solidFill>
                  <a:schemeClr val="bg2">
                    <a:lumMod val="90000"/>
                  </a:schemeClr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 匯入新增圖片的相關資訊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C98ACD-2D89-3009-0A3E-147514A33E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952"/>
          <a:stretch/>
        </p:blipFill>
        <p:spPr>
          <a:xfrm>
            <a:off x="5951172" y="3971339"/>
            <a:ext cx="8271227" cy="33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7360F356-450A-469B-9D70-C41C4C6FA6B4}"/>
              </a:ext>
            </a:extLst>
          </p:cNvPr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5C43F8C-8B81-473A-B770-393C47200F4E}"/>
              </a:ext>
            </a:extLst>
          </p:cNvPr>
          <p:cNvSpPr/>
          <p:nvPr/>
        </p:nvSpPr>
        <p:spPr>
          <a:xfrm>
            <a:off x="641390" y="520501"/>
            <a:ext cx="6944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DEMO</a:t>
            </a:r>
            <a:endParaRPr lang="en-US" altLang="zh-TW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pic>
        <p:nvPicPr>
          <p:cNvPr id="2" name="線上媒體 1" title="Demo">
            <a:hlinkClick r:id="" action="ppaction://media"/>
            <a:extLst>
              <a:ext uri="{FF2B5EF4-FFF2-40B4-BE49-F238E27FC236}">
                <a16:creationId xmlns:a16="http://schemas.microsoft.com/office/drawing/2014/main" id="{1BB80896-7800-5C16-AB37-8ABD3AD345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46738" y="1441743"/>
            <a:ext cx="10936923" cy="61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7360F356-450A-469B-9D70-C41C4C6FA6B4}"/>
              </a:ext>
            </a:extLst>
          </p:cNvPr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D7EF7002-DC61-4D87-9E5D-531C7261F24F}"/>
              </a:ext>
            </a:extLst>
          </p:cNvPr>
          <p:cNvSpPr/>
          <p:nvPr/>
        </p:nvSpPr>
        <p:spPr>
          <a:xfrm>
            <a:off x="793790" y="1622703"/>
            <a:ext cx="12519779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釋放設計潛力：加速創新與未來成長</a:t>
            </a:r>
            <a:endParaRPr lang="en-US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3B549C00-3FD6-4CDF-9490-0EC8F1A4C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54548"/>
            <a:ext cx="3260646" cy="907256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573BB356-6006-46BD-ADD7-0EE0B42E8D13}"/>
              </a:ext>
            </a:extLst>
          </p:cNvPr>
          <p:cNvSpPr/>
          <p:nvPr/>
        </p:nvSpPr>
        <p:spPr>
          <a:xfrm>
            <a:off x="1020604" y="4301966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Semi Bold" pitchFamily="34" charset="-120"/>
              </a:rPr>
              <a:t>設計效率倍增</a:t>
            </a:r>
            <a:endParaRPr lang="en-US" sz="2200" b="1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4DE89D6-E713-42F7-8A19-53D41C60082E}"/>
              </a:ext>
            </a:extLst>
          </p:cNvPr>
          <p:cNvSpPr/>
          <p:nvPr/>
        </p:nvSpPr>
        <p:spPr>
          <a:xfrm>
            <a:off x="1020604" y="4792385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設計師能以數倍速度探索不同方向與細節。</a:t>
            </a:r>
            <a:endParaRPr lang="en-US" sz="175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16998CB0-A1F0-45C2-AEC6-139FE53C8FD8}"/>
              </a:ext>
            </a:extLst>
          </p:cNvPr>
          <p:cNvSpPr/>
          <p:nvPr/>
        </p:nvSpPr>
        <p:spPr>
          <a:xfrm>
            <a:off x="1020604" y="5654278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縮短產品概念到定稿時間，提升市場響應速度。</a:t>
            </a:r>
            <a:endParaRPr lang="en-US" sz="175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0862C59E-1C1A-4A97-B2EA-14822942E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435" y="3054548"/>
            <a:ext cx="3260765" cy="907256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1FDD3121-CE16-421B-A1CE-BEEA3D182D33}"/>
              </a:ext>
            </a:extLst>
          </p:cNvPr>
          <p:cNvSpPr/>
          <p:nvPr/>
        </p:nvSpPr>
        <p:spPr>
          <a:xfrm>
            <a:off x="4281249" y="4301966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Semi Bold" pitchFamily="34" charset="-120"/>
              </a:rPr>
              <a:t>品牌DNA強化</a:t>
            </a:r>
            <a:endParaRPr lang="en-US" sz="2200" b="1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BF478BBC-7DBA-4877-992E-314BFA93BF04}"/>
              </a:ext>
            </a:extLst>
          </p:cNvPr>
          <p:cNvSpPr/>
          <p:nvPr/>
        </p:nvSpPr>
        <p:spPr>
          <a:xfrm>
            <a:off x="4281249" y="4792385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每次生成都內嵌並強化Cooler Master獨特風格。</a:t>
            </a:r>
            <a:endParaRPr lang="en-US" sz="175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453E67B9-5FB7-4EC6-BD61-FA47978D2121}"/>
              </a:ext>
            </a:extLst>
          </p:cNvPr>
          <p:cNvSpPr/>
          <p:nvPr/>
        </p:nvSpPr>
        <p:spPr>
          <a:xfrm>
            <a:off x="4281249" y="5654278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累積專屬設計資產，確保全球團隊設計語言一致性。</a:t>
            </a:r>
            <a:endParaRPr lang="en-US" sz="175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37203624-3381-48C6-8285-0F67709A5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054548"/>
            <a:ext cx="3260646" cy="907256"/>
          </a:xfrm>
          <a:prstGeom prst="rect">
            <a:avLst/>
          </a:prstGeom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C4F297F9-D2C6-4306-A13E-74ABC7BED065}"/>
              </a:ext>
            </a:extLst>
          </p:cNvPr>
          <p:cNvSpPr/>
          <p:nvPr/>
        </p:nvSpPr>
        <p:spPr>
          <a:xfrm>
            <a:off x="7542014" y="4301966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Semi Bold" pitchFamily="34" charset="-120"/>
              </a:rPr>
              <a:t>創新邊界拓展</a:t>
            </a:r>
            <a:endParaRPr lang="en-US" sz="2200" b="1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AA0C6650-DF2A-4634-B44B-90804997641A}"/>
              </a:ext>
            </a:extLst>
          </p:cNvPr>
          <p:cNvSpPr/>
          <p:nvPr/>
        </p:nvSpPr>
        <p:spPr>
          <a:xfrm>
            <a:off x="7542014" y="4792385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嘗試更大膽、前衛的概念，特別在新產品類別探索。</a:t>
            </a:r>
            <a:endParaRPr lang="en-US" sz="175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51E746A2-8807-4F81-9D73-1CF99A08EC4B}"/>
              </a:ext>
            </a:extLst>
          </p:cNvPr>
          <p:cNvSpPr/>
          <p:nvPr/>
        </p:nvSpPr>
        <p:spPr>
          <a:xfrm>
            <a:off x="7542014" y="5654278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AI成為創意引擎，從機殼擴展到電競周邊全領域。</a:t>
            </a:r>
            <a:endParaRPr lang="en-US" sz="175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63BB12A6-E4AB-4DFB-92CC-5881F7ED8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846" y="3054548"/>
            <a:ext cx="3260765" cy="907256"/>
          </a:xfrm>
          <a:prstGeom prst="rect">
            <a:avLst/>
          </a:prstGeom>
        </p:spPr>
      </p:pic>
      <p:sp>
        <p:nvSpPr>
          <p:cNvPr id="23" name="Text 10">
            <a:extLst>
              <a:ext uri="{FF2B5EF4-FFF2-40B4-BE49-F238E27FC236}">
                <a16:creationId xmlns:a16="http://schemas.microsoft.com/office/drawing/2014/main" id="{F09705F5-8A91-4FAF-91EC-0C84F3E55ABC}"/>
              </a:ext>
            </a:extLst>
          </p:cNvPr>
          <p:cNvSpPr/>
          <p:nvPr/>
        </p:nvSpPr>
        <p:spPr>
          <a:xfrm>
            <a:off x="10802660" y="4301966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Semi Bold" pitchFamily="34" charset="-120"/>
              </a:rPr>
              <a:t>未來發展藍圖</a:t>
            </a:r>
            <a:endParaRPr lang="en-US" sz="2200" b="1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DA666196-DAF0-4738-9BDF-51CF71DA7A87}"/>
              </a:ext>
            </a:extLst>
          </p:cNvPr>
          <p:cNvSpPr/>
          <p:nvPr/>
        </p:nvSpPr>
        <p:spPr>
          <a:xfrm>
            <a:off x="10802660" y="4792385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持續優化設計DNA資料庫，整合更智能AI技術。</a:t>
            </a:r>
            <a:endParaRPr lang="en-US" sz="175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96210BEF-D762-45FA-A382-161950E3C5E8}"/>
              </a:ext>
            </a:extLst>
          </p:cNvPr>
          <p:cNvSpPr/>
          <p:nvPr/>
        </p:nvSpPr>
        <p:spPr>
          <a:xfrm>
            <a:off x="10802660" y="5654278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從專案原型成長為驅動品牌創新的核心基礎設施。</a:t>
            </a:r>
            <a:endParaRPr lang="en-US" sz="175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816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255D-9F0F-16E2-802F-20CF89152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>
            <a:extLst>
              <a:ext uri="{FF2B5EF4-FFF2-40B4-BE49-F238E27FC236}">
                <a16:creationId xmlns:a16="http://schemas.microsoft.com/office/drawing/2014/main" id="{1A455E9C-26B5-A8D3-7D8C-52A0286853B7}"/>
              </a:ext>
            </a:extLst>
          </p:cNvPr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0267A081-BEBA-1E51-B134-102AE26077B5}"/>
              </a:ext>
            </a:extLst>
          </p:cNvPr>
          <p:cNvSpPr/>
          <p:nvPr/>
        </p:nvSpPr>
        <p:spPr>
          <a:xfrm>
            <a:off x="539791" y="383183"/>
            <a:ext cx="102485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</a:rPr>
              <a:t>QA</a:t>
            </a:r>
            <a:endParaRPr lang="en-US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273A10-3596-68A8-D3CF-6A5A87EFD339}"/>
              </a:ext>
            </a:extLst>
          </p:cNvPr>
          <p:cNvSpPr txBox="1"/>
          <p:nvPr/>
        </p:nvSpPr>
        <p:spPr>
          <a:xfrm>
            <a:off x="1052216" y="2052320"/>
            <a:ext cx="8660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90000"/>
                  </a:schemeClr>
                </a:solidFill>
              </a:rPr>
              <a:t>前端畫布使用的方法</a:t>
            </a:r>
            <a:endParaRPr lang="en-US" altLang="zh-TW" sz="24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2">
                    <a:lumMod val="90000"/>
                  </a:schemeClr>
                </a:solidFill>
              </a:rPr>
              <a:t>目前進度，前後端串接以及後端打</a:t>
            </a:r>
            <a:r>
              <a:rPr lang="en-US" altLang="zh-TW" sz="2400" dirty="0">
                <a:solidFill>
                  <a:schemeClr val="bg2">
                    <a:lumMod val="90000"/>
                  </a:schemeClr>
                </a:solidFill>
              </a:rPr>
              <a:t>API</a:t>
            </a:r>
            <a:r>
              <a:rPr lang="zh-TW" altLang="en-US" sz="2400" dirty="0">
                <a:solidFill>
                  <a:schemeClr val="bg2">
                    <a:lumMod val="90000"/>
                  </a:schemeClr>
                </a:solidFill>
              </a:rPr>
              <a:t>實際進度</a:t>
            </a:r>
            <a:endParaRPr lang="en-US" altLang="zh-TW" sz="24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chemeClr val="bg2">
                    <a:lumMod val="90000"/>
                  </a:schemeClr>
                </a:solidFill>
              </a:rPr>
              <a:t>Keywors</a:t>
            </a:r>
            <a:r>
              <a:rPr lang="zh-TW" altLang="en-US" sz="2400" dirty="0">
                <a:solidFill>
                  <a:schemeClr val="bg2">
                    <a:lumMod val="90000"/>
                  </a:schemeClr>
                </a:solidFill>
              </a:rPr>
              <a:t> 的使用以及透過內部資料庫再進行更深度開發的方法</a:t>
            </a:r>
          </a:p>
        </p:txBody>
      </p:sp>
    </p:spTree>
    <p:extLst>
      <p:ext uri="{BB962C8B-B14F-4D97-AF65-F5344CB8AC3E}">
        <p14:creationId xmlns:p14="http://schemas.microsoft.com/office/powerpoint/2010/main" val="371665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2AD5F38-6529-58B5-E7DD-A646B7458719}"/>
              </a:ext>
            </a:extLst>
          </p:cNvPr>
          <p:cNvSpPr txBox="1"/>
          <p:nvPr/>
        </p:nvSpPr>
        <p:spPr>
          <a:xfrm>
            <a:off x="4409440" y="3138020"/>
            <a:ext cx="5811520" cy="97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7700"/>
              </a:lnSpc>
              <a:buNone/>
            </a:pPr>
            <a:r>
              <a:rPr lang="en-US" altLang="zh-TW" sz="4800" dirty="0" err="1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</a:rPr>
              <a:t>Tks</a:t>
            </a:r>
            <a:r>
              <a:rPr lang="en-US" altLang="zh-TW" sz="480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</a:rPr>
              <a:t> For Attention!</a:t>
            </a:r>
            <a:endParaRPr lang="en-US" altLang="zh-TW" sz="480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769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ED5C5E3C-4BF8-4E98-8721-F82E0D61016A}"/>
              </a:ext>
            </a:extLst>
          </p:cNvPr>
          <p:cNvSpPr/>
          <p:nvPr/>
        </p:nvSpPr>
        <p:spPr>
          <a:xfrm>
            <a:off x="793790" y="2921318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45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設計挑戰：靈感、品牌與高效迭代</a:t>
            </a:r>
            <a:endParaRPr lang="en-US" altLang="zh-TW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5415572-E47B-42BC-AE86-6D2826C94A18}"/>
              </a:ext>
            </a:extLst>
          </p:cNvPr>
          <p:cNvSpPr/>
          <p:nvPr/>
        </p:nvSpPr>
        <p:spPr>
          <a:xfrm>
            <a:off x="793790" y="4083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發想瓶頸：</a:t>
            </a:r>
            <a:r>
              <a:rPr lang="en-US" sz="175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設計師需快速探索大量新概念，傳統方法效率不足</a:t>
            </a:r>
            <a:endParaRPr lang="en-US" sz="175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34D1772-448A-417E-ABA0-5F4DC0E32A1D}"/>
              </a:ext>
            </a:extLst>
          </p:cNvPr>
          <p:cNvSpPr/>
          <p:nvPr/>
        </p:nvSpPr>
        <p:spPr>
          <a:xfrm>
            <a:off x="793790" y="45259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品牌一致性：</a:t>
            </a:r>
            <a:r>
              <a:rPr lang="en-US" sz="175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AI 生成內容常忽略品牌獨特性，導致風格偏離</a:t>
            </a:r>
            <a:endParaRPr lang="en-US" sz="175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8392B0FA-156D-4A79-AD26-CAFDCA1AF806}"/>
              </a:ext>
            </a:extLst>
          </p:cNvPr>
          <p:cNvSpPr/>
          <p:nvPr/>
        </p:nvSpPr>
        <p:spPr>
          <a:xfrm>
            <a:off x="793790" y="49681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迭代挑戰：</a:t>
            </a:r>
            <a:r>
              <a:rPr lang="en-US" sz="1750" dirty="0" err="1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現有工</a:t>
            </a:r>
            <a:r>
              <a:rPr lang="zh-TW" altLang="en-US" sz="175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具</a:t>
            </a:r>
            <a:r>
              <a:rPr lang="en-US" sz="175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缺乏深入、多輪的優化能力</a:t>
            </a:r>
            <a:endParaRPr lang="en-US" sz="175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606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26B596A0-56AD-4C04-9635-A2C94EED522E}"/>
              </a:ext>
            </a:extLst>
          </p:cNvPr>
          <p:cNvSpPr/>
          <p:nvPr/>
        </p:nvSpPr>
        <p:spPr>
          <a:xfrm>
            <a:off x="793790" y="2921318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痛點 </a:t>
            </a:r>
            <a:r>
              <a:rPr lang="en-US" altLang="zh-TW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1: </a:t>
            </a:r>
            <a:r>
              <a:rPr lang="zh-TW" alt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速度瓶頸 </a:t>
            </a:r>
            <a:r>
              <a:rPr lang="en-US" altLang="zh-TW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- </a:t>
            </a:r>
            <a:r>
              <a:rPr lang="zh-TW" alt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發想慢</a:t>
            </a:r>
            <a:endParaRPr lang="en-US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40C6CD02-BE88-426A-B773-6A8E909F67A3}"/>
              </a:ext>
            </a:extLst>
          </p:cNvPr>
          <p:cNvSpPr/>
          <p:nvPr/>
        </p:nvSpPr>
        <p:spPr>
          <a:xfrm>
            <a:off x="793790" y="4083726"/>
            <a:ext cx="13042821" cy="308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TW" altLang="en-US" sz="175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手工草圖及模型耗時，修改溝通增加流程延遲。</a:t>
            </a:r>
            <a:endParaRPr lang="en-US" altLang="zh-TW" sz="1750" dirty="0">
              <a:solidFill>
                <a:srgbClr val="CFD0D8"/>
              </a:solidFill>
              <a:latin typeface="Noto Sans JP" panose="020B0200000000000000" pitchFamily="34" charset="-128"/>
              <a:ea typeface="Noto Sans JP" panose="020B0200000000000000" pitchFamily="34" charset="-128"/>
              <a:cs typeface="Instrument Sans Medium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TW" altLang="en-US" sz="175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限縮可探索的設計數量與優化深度，影響產品上市時間。</a:t>
            </a:r>
            <a:endParaRPr lang="en-US" altLang="zh-TW" sz="1750" dirty="0">
              <a:solidFill>
                <a:srgbClr val="CFD0D8"/>
              </a:solidFill>
              <a:latin typeface="Noto Sans JP" panose="020B0200000000000000" pitchFamily="34" charset="-128"/>
              <a:ea typeface="Noto Sans JP" panose="020B0200000000000000" pitchFamily="34" charset="-128"/>
              <a:cs typeface="Instrument Sans Medium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zh-TW" altLang="en-US" sz="175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延誤市場機會，迫切需要提升效率。</a:t>
            </a:r>
            <a:endParaRPr lang="en-US" sz="175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233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26B596A0-56AD-4C04-9635-A2C94EED522E}"/>
              </a:ext>
            </a:extLst>
          </p:cNvPr>
          <p:cNvSpPr/>
          <p:nvPr/>
        </p:nvSpPr>
        <p:spPr>
          <a:xfrm>
            <a:off x="793790" y="2180890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痛點 </a:t>
            </a:r>
            <a:r>
              <a:rPr lang="en-US" altLang="zh-TW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2:</a:t>
            </a:r>
            <a:r>
              <a:rPr lang="zh-TW" alt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工具門檻導致的效率瓶頸</a:t>
            </a:r>
            <a:endParaRPr lang="en-US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40C6CD02-BE88-426A-B773-6A8E909F67A3}"/>
              </a:ext>
            </a:extLst>
          </p:cNvPr>
          <p:cNvSpPr/>
          <p:nvPr/>
        </p:nvSpPr>
        <p:spPr>
          <a:xfrm>
            <a:off x="793790" y="3347745"/>
            <a:ext cx="13042821" cy="308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zh-TW" altLang="en-US" sz="1750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市場上</a:t>
            </a:r>
            <a:r>
              <a:rPr lang="en-US" altLang="zh-TW" sz="1750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AI</a:t>
            </a:r>
            <a:r>
              <a:rPr lang="zh-TW" altLang="en-US" sz="1750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設計工具強大，但使用門檻高：需撰寫精準</a:t>
            </a:r>
            <a:r>
              <a:rPr lang="en-US" altLang="zh-TW" sz="1750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Prompt</a:t>
            </a:r>
            <a:r>
              <a:rPr lang="zh-TW" altLang="en-US" sz="1750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，更需豐富經驗與反覆試錯。</a:t>
            </a:r>
            <a:endParaRPr lang="en-US" altLang="zh-TW" sz="1750" dirty="0">
              <a:solidFill>
                <a:srgbClr val="CFD0D8"/>
              </a:solidFill>
              <a:latin typeface="Bahnschrift SemiCondensed" panose="020B0502040204020203" pitchFamily="34" charset="0"/>
              <a:ea typeface="Noto Sans JP" panose="020B0200000000000000" pitchFamily="34" charset="-128"/>
              <a:cs typeface="Instrument Sans Medium" pitchFamily="34" charset="-120"/>
            </a:endParaRPr>
          </a:p>
          <a:p>
            <a:pPr algn="l">
              <a:lnSpc>
                <a:spcPts val="2850"/>
              </a:lnSpc>
              <a:buSzPct val="100000"/>
            </a:pPr>
            <a:r>
              <a:rPr lang="zh-TW" altLang="en-US" sz="1750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且工具多獨立運作，難與設計流程自然結合，更缺乏即時互動和有效反饋，影響效率提升。</a:t>
            </a:r>
            <a:endParaRPr lang="en-US" altLang="zh-TW" sz="1750" dirty="0">
              <a:solidFill>
                <a:srgbClr val="CFD0D8"/>
              </a:solidFill>
              <a:latin typeface="Bahnschrift SemiCondensed" panose="020B0502040204020203" pitchFamily="34" charset="0"/>
              <a:ea typeface="Noto Sans JP" panose="020B0200000000000000" pitchFamily="34" charset="-128"/>
              <a:cs typeface="Instrument Sans Medium" pitchFamily="34" charset="-12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464079AC-C6B0-4BF3-9A63-109D56EB4FBF}"/>
              </a:ext>
            </a:extLst>
          </p:cNvPr>
          <p:cNvSpPr/>
          <p:nvPr/>
        </p:nvSpPr>
        <p:spPr>
          <a:xfrm>
            <a:off x="786170" y="465861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22E20B2-E210-463B-90FC-6A9FD5495D2E}"/>
              </a:ext>
            </a:extLst>
          </p:cNvPr>
          <p:cNvSpPr/>
          <p:nvPr/>
        </p:nvSpPr>
        <p:spPr>
          <a:xfrm>
            <a:off x="1028224" y="50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HK" panose="020B0200000000000000" pitchFamily="34" charset="-128"/>
                <a:cs typeface="Instrument Sans Semi Bold" pitchFamily="34" charset="-120"/>
              </a:rPr>
              <a:t>高學習曲線</a:t>
            </a:r>
            <a:endParaRPr lang="en-US" sz="2200" b="1" dirty="0">
              <a:latin typeface="Bahnschrift SemiCondensed" panose="020B0502040204020203" pitchFamily="34" charset="0"/>
              <a:ea typeface="Noto Sans HK" panose="020B0200000000000000" pitchFamily="34" charset="-128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038BC5F-3079-4038-B3AB-D3F171FC1E02}"/>
              </a:ext>
            </a:extLst>
          </p:cNvPr>
          <p:cNvSpPr/>
          <p:nvPr/>
        </p:nvSpPr>
        <p:spPr>
          <a:xfrm>
            <a:off x="1028224" y="55609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FD0D8"/>
                </a:solidFill>
                <a:latin typeface="Bahnschrift SemiCondensed" panose="020B0502040204020203" pitchFamily="34" charset="0"/>
                <a:ea typeface="Noto Sans HK" panose="020B0200000000000000" pitchFamily="34" charset="-128"/>
                <a:cs typeface="Instrument Sans Medium" pitchFamily="34" charset="-120"/>
              </a:rPr>
              <a:t>設計師需花時間掌握Prompt技巧</a:t>
            </a:r>
            <a:endParaRPr lang="en-US" sz="1750" dirty="0">
              <a:latin typeface="Bahnschrift SemiCondensed" panose="020B0502040204020203" pitchFamily="34" charset="0"/>
              <a:ea typeface="Noto Sans HK" panose="020B0200000000000000" pitchFamily="34" charset="-128"/>
            </a:endParaRP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C56065A-0C02-4F55-97FD-7C522F2DB4B9}"/>
              </a:ext>
            </a:extLst>
          </p:cNvPr>
          <p:cNvSpPr/>
          <p:nvPr/>
        </p:nvSpPr>
        <p:spPr>
          <a:xfrm>
            <a:off x="5223059" y="465861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CF551DE2-2F8A-4E0D-8749-ECEED44A1AE5}"/>
              </a:ext>
            </a:extLst>
          </p:cNvPr>
          <p:cNvSpPr/>
          <p:nvPr/>
        </p:nvSpPr>
        <p:spPr>
          <a:xfrm>
            <a:off x="5451396" y="50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HK" panose="020B0200000000000000" pitchFamily="34" charset="-128"/>
                <a:cs typeface="Instrument Sans Semi Bold" pitchFamily="34" charset="-120"/>
              </a:rPr>
              <a:t>孤立工具</a:t>
            </a:r>
            <a:endParaRPr lang="en-US" sz="2200" b="1" dirty="0">
              <a:latin typeface="Bahnschrift SemiCondensed" panose="020B0502040204020203" pitchFamily="34" charset="0"/>
              <a:ea typeface="Noto Sans HK" panose="020B0200000000000000" pitchFamily="34" charset="-128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2ADEBDE-CCB5-4A46-8178-6CBE6E47B093}"/>
              </a:ext>
            </a:extLst>
          </p:cNvPr>
          <p:cNvSpPr/>
          <p:nvPr/>
        </p:nvSpPr>
        <p:spPr>
          <a:xfrm>
            <a:off x="5451396" y="556097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HK" panose="020B0200000000000000" pitchFamily="34" charset="-128"/>
                <a:cs typeface="Instrument Sans Medium" pitchFamily="34" charset="-120"/>
              </a:rPr>
              <a:t>缺乏與其他設計工具的整合</a:t>
            </a:r>
            <a:endParaRPr lang="en-US" sz="1750" dirty="0">
              <a:latin typeface="Bahnschrift SemiCondensed" panose="020B0502040204020203" pitchFamily="34" charset="0"/>
              <a:ea typeface="Noto Sans HK" panose="020B0200000000000000" pitchFamily="34" charset="-128"/>
            </a:endParaRP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75F9A5F4-BC3B-4EF6-A339-82B1FDD623F4}"/>
              </a:ext>
            </a:extLst>
          </p:cNvPr>
          <p:cNvSpPr/>
          <p:nvPr/>
        </p:nvSpPr>
        <p:spPr>
          <a:xfrm>
            <a:off x="9640133" y="465861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D27E8C2-9922-40C9-8489-5DDDC533438A}"/>
              </a:ext>
            </a:extLst>
          </p:cNvPr>
          <p:cNvSpPr/>
          <p:nvPr/>
        </p:nvSpPr>
        <p:spPr>
          <a:xfrm>
            <a:off x="9874568" y="50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200" b="1" dirty="0">
                <a:solidFill>
                  <a:srgbClr val="CFD0D8"/>
                </a:solidFill>
                <a:latin typeface="Bahnschrift SemiCondensed" panose="020B0502040204020203" pitchFamily="34" charset="0"/>
                <a:ea typeface="Noto Sans HK" panose="020B0200000000000000" pitchFamily="34" charset="-128"/>
                <a:cs typeface="Instrument Sans Semi Bold" pitchFamily="34" charset="-120"/>
              </a:rPr>
              <a:t>回</a:t>
            </a:r>
            <a:r>
              <a:rPr lang="en-US" sz="2200" b="1" dirty="0" err="1">
                <a:solidFill>
                  <a:srgbClr val="CFD0D8"/>
                </a:solidFill>
                <a:latin typeface="Bahnschrift SemiCondensed" panose="020B0502040204020203" pitchFamily="34" charset="0"/>
                <a:ea typeface="Noto Sans HK" panose="020B0200000000000000" pitchFamily="34" charset="-128"/>
                <a:cs typeface="Instrument Sans Semi Bold" pitchFamily="34" charset="-120"/>
              </a:rPr>
              <a:t>饋遲緩</a:t>
            </a:r>
            <a:endParaRPr lang="en-US" sz="2200" b="1" dirty="0">
              <a:latin typeface="Bahnschrift SemiCondensed" panose="020B0502040204020203" pitchFamily="34" charset="0"/>
              <a:ea typeface="Noto Sans HK" panose="020B0200000000000000" pitchFamily="34" charset="-128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B08C8FB2-57F0-4586-8D1E-E1DD24517B06}"/>
              </a:ext>
            </a:extLst>
          </p:cNvPr>
          <p:cNvSpPr/>
          <p:nvPr/>
        </p:nvSpPr>
        <p:spPr>
          <a:xfrm>
            <a:off x="9874568" y="556097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FD0D8"/>
                </a:solidFill>
                <a:latin typeface="Bahnschrift SemiCondensed" panose="020B0502040204020203" pitchFamily="34" charset="0"/>
                <a:ea typeface="Noto Sans HK" panose="020B0200000000000000" pitchFamily="34" charset="-128"/>
                <a:cs typeface="Instrument Sans Medium" pitchFamily="34" charset="-120"/>
              </a:rPr>
              <a:t>設計流程互動不順暢，影響迭代速度</a:t>
            </a:r>
            <a:endParaRPr lang="en-US" sz="1750" dirty="0">
              <a:latin typeface="Bahnschrift SemiCondensed" panose="020B0502040204020203" pitchFamily="34" charset="0"/>
              <a:ea typeface="Noto Sans HK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334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8133755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核心流程：設計師的 AI 協作循環</a:t>
            </a:r>
            <a:endParaRPr lang="en-US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我們的平台核心在於設計師與 AI 的迭代協作循環。從初步關鍵字到成熟設計，全程支援多輪迭代。</a:t>
            </a:r>
            <a:endParaRPr lang="en-US" sz="175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4" name="Text 2"/>
          <p:cNvSpPr/>
          <p:nvPr/>
        </p:nvSpPr>
        <p:spPr>
          <a:xfrm>
            <a:off x="1862614" y="3105299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設計師輸入關鍵字</a:t>
            </a:r>
            <a:endParaRPr lang="en-US" sz="220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2360" y="3617327"/>
            <a:ext cx="3900249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後台結合 CM DNA 與智慧 Prompt 引擎優化輸入</a:t>
            </a:r>
            <a:endParaRPr lang="en-US" sz="160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77" y="2399824"/>
            <a:ext cx="4565928" cy="456592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90" y="3163550"/>
            <a:ext cx="338733" cy="4233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670" y="295080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AI 生成概念圖</a:t>
            </a:r>
            <a:endParaRPr lang="en-US" sz="220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37670" y="3440273"/>
            <a:ext cx="39003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AWS 圖像生成 API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Bahnschrift SemiBold Condensed" panose="020B0502040204020203" pitchFamily="34" charset="0"/>
                <a:ea typeface="Noto Sans JP" panose="020B0200000000000000" pitchFamily="34" charset="-128"/>
                <a:cs typeface="Instrument Sans Medium" pitchFamily="34" charset="-120"/>
              </a:rPr>
              <a:t>快速提供符合品牌調性的設計方案</a:t>
            </a:r>
            <a:endParaRPr lang="en-US" sz="1600" dirty="0">
              <a:latin typeface="Bahnschrift SemiBold Condensed" panose="020B0502040204020203" pitchFamily="34" charset="0"/>
              <a:ea typeface="Noto Sans JP" panose="020B0200000000000000" pitchFamily="34" charset="-128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177" y="2399824"/>
            <a:ext cx="4565928" cy="456592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140" y="3552051"/>
            <a:ext cx="338733" cy="42338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671" y="530209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設計師檢視結果</a:t>
            </a:r>
            <a:endParaRPr lang="en-US" sz="220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937671" y="5791557"/>
            <a:ext cx="39003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可選擇滿意圖片進行下一輪細化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或手動修改圖片後重新上傳</a:t>
            </a:r>
            <a:endParaRPr lang="en-US" sz="16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177" y="2399824"/>
            <a:ext cx="4565928" cy="45659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639" y="5778401"/>
            <a:ext cx="338733" cy="42338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62614" y="530209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多輪迭代優化</a:t>
            </a:r>
            <a:endParaRPr lang="en-US" sz="220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92361" y="5791557"/>
            <a:ext cx="3900249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成果可存入共享設計資料庫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形成寶貴設計資產</a:t>
            </a:r>
            <a:endParaRPr lang="en-US" sz="16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177" y="2399824"/>
            <a:ext cx="4565928" cy="45659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89" y="5389900"/>
            <a:ext cx="338733" cy="423386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7360F356-450A-469B-9D70-C41C4C6FA6B4}"/>
              </a:ext>
            </a:extLst>
          </p:cNvPr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0A4DFB4A-9C7E-41CD-A99E-2CDF236C7907}"/>
              </a:ext>
            </a:extLst>
          </p:cNvPr>
          <p:cNvSpPr/>
          <p:nvPr/>
        </p:nvSpPr>
        <p:spPr>
          <a:xfrm>
            <a:off x="793790" y="1198840"/>
            <a:ext cx="6944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Step 1: 從關鍵字到初步概念</a:t>
            </a:r>
            <a:endParaRPr lang="en-US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2B68F2B9-BD9C-411B-917C-8ED2FE041AD5}"/>
              </a:ext>
            </a:extLst>
          </p:cNvPr>
          <p:cNvSpPr/>
          <p:nvPr/>
        </p:nvSpPr>
        <p:spPr>
          <a:xfrm>
            <a:off x="793790" y="37354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設計師</a:t>
            </a:r>
            <a:r>
              <a:rPr lang="zh-TW" alt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點選</a:t>
            </a:r>
            <a:r>
              <a:rPr lang="en-US" sz="2000" dirty="0" err="1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關鍵字或簡短描述，啟動創意旅程</a:t>
            </a:r>
            <a:endParaRPr lang="en-US" sz="20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6505F7BE-D75B-4D6D-BADC-1A5D71BBAAD7}"/>
              </a:ext>
            </a:extLst>
          </p:cNvPr>
          <p:cNvSpPr/>
          <p:nvPr/>
        </p:nvSpPr>
        <p:spPr>
          <a:xfrm>
            <a:off x="793789" y="4415238"/>
            <a:ext cx="624470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智慧 Prompt </a:t>
            </a:r>
            <a:r>
              <a:rPr lang="en-US" sz="2000" dirty="0" err="1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引擎結合</a:t>
            </a:r>
            <a:r>
              <a:rPr 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 AWS Bedrock </a:t>
            </a:r>
            <a:r>
              <a:rPr lang="en-US" sz="2000" dirty="0" err="1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優化輸入內容</a:t>
            </a:r>
            <a:endParaRPr lang="en-US" sz="20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8D3167F2-D71F-4241-960C-666A62168FB1}"/>
              </a:ext>
            </a:extLst>
          </p:cNvPr>
          <p:cNvSpPr/>
          <p:nvPr/>
        </p:nvSpPr>
        <p:spPr>
          <a:xfrm>
            <a:off x="793790" y="5100508"/>
            <a:ext cx="624470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AWS </a:t>
            </a:r>
            <a:r>
              <a:rPr lang="en-US" sz="2000" dirty="0" err="1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圖像生成模型快速提供融入品牌風格的概念圖</a:t>
            </a:r>
            <a:endParaRPr lang="en-US" sz="20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CD2DEC5D-C7D1-4E6A-934E-676DBB0AD13D}"/>
              </a:ext>
            </a:extLst>
          </p:cNvPr>
          <p:cNvSpPr/>
          <p:nvPr/>
        </p:nvSpPr>
        <p:spPr>
          <a:xfrm>
            <a:off x="793788" y="57870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加速靈感發想，有效解決設計初期瓶頸</a:t>
            </a:r>
            <a:endParaRPr lang="en-US" sz="175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E0E8D95-83BF-45E7-988C-68B22ED269A9}"/>
              </a:ext>
            </a:extLst>
          </p:cNvPr>
          <p:cNvSpPr txBox="1"/>
          <p:nvPr/>
        </p:nvSpPr>
        <p:spPr>
          <a:xfrm>
            <a:off x="793788" y="2924993"/>
            <a:ext cx="2863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設計靈感的第一步</a:t>
            </a: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91FA68-FFF4-45E1-B73C-63294CC4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510" y="2129160"/>
            <a:ext cx="4556718" cy="54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8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7360F356-450A-469B-9D70-C41C4C6FA6B4}"/>
              </a:ext>
            </a:extLst>
          </p:cNvPr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0A4DFB4A-9C7E-41CD-A99E-2CDF236C7907}"/>
              </a:ext>
            </a:extLst>
          </p:cNvPr>
          <p:cNvSpPr/>
          <p:nvPr/>
        </p:nvSpPr>
        <p:spPr>
          <a:xfrm>
            <a:off x="793790" y="1198840"/>
            <a:ext cx="6944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Step 2: </a:t>
            </a:r>
            <a:r>
              <a:rPr lang="zh-TW" alt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檢視、選擇與進階發想</a:t>
            </a:r>
            <a:endParaRPr lang="en-US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2B68F2B9-BD9C-411B-917C-8ED2FE041AD5}"/>
              </a:ext>
            </a:extLst>
          </p:cNvPr>
          <p:cNvSpPr/>
          <p:nvPr/>
        </p:nvSpPr>
        <p:spPr>
          <a:xfrm>
            <a:off x="793790" y="37354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設計師可立即評估初步概念圖，辨識最具潛力的方案。</a:t>
            </a:r>
            <a:endParaRPr lang="en-US" sz="20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6505F7BE-D75B-4D6D-BADC-1A5D71BBAAD7}"/>
              </a:ext>
            </a:extLst>
          </p:cNvPr>
          <p:cNvSpPr/>
          <p:nvPr/>
        </p:nvSpPr>
        <p:spPr>
          <a:xfrm>
            <a:off x="793789" y="4415238"/>
            <a:ext cx="624470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選定有前景的設計後，添加更具體的描述文字，如燈光效果、細節調整。</a:t>
            </a:r>
            <a:endParaRPr lang="en-US" sz="20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8D3167F2-D71F-4241-960C-666A62168FB1}"/>
              </a:ext>
            </a:extLst>
          </p:cNvPr>
          <p:cNvSpPr/>
          <p:nvPr/>
        </p:nvSpPr>
        <p:spPr>
          <a:xfrm>
            <a:off x="793790" y="5366357"/>
            <a:ext cx="6244709" cy="690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平台結合已選圖像與新增文字提示，引導 </a:t>
            </a:r>
            <a:r>
              <a:rPr lang="en-US" altLang="zh-TW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AI </a:t>
            </a:r>
            <a:r>
              <a:rPr lang="zh-TW" alt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進行精煉迭代。</a:t>
            </a:r>
            <a:endParaRPr lang="en-US" sz="20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CD2DEC5D-C7D1-4E6A-934E-676DBB0AD13D}"/>
              </a:ext>
            </a:extLst>
          </p:cNvPr>
          <p:cNvSpPr/>
          <p:nvPr/>
        </p:nvSpPr>
        <p:spPr>
          <a:xfrm>
            <a:off x="793788" y="62906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大幅提升設計命中率與效率</a:t>
            </a:r>
            <a:endParaRPr lang="en-US" sz="175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E0E8D95-83BF-45E7-988C-68B22ED269A9}"/>
              </a:ext>
            </a:extLst>
          </p:cNvPr>
          <p:cNvSpPr txBox="1"/>
          <p:nvPr/>
        </p:nvSpPr>
        <p:spPr>
          <a:xfrm>
            <a:off x="793788" y="2924993"/>
            <a:ext cx="35415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視覺化回饋迭代循環</a:t>
            </a: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F9F677-4D6E-402A-AFC1-0B2249B9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570" y="2817647"/>
            <a:ext cx="6349298" cy="355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7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7360F356-450A-469B-9D70-C41C4C6FA6B4}"/>
              </a:ext>
            </a:extLst>
          </p:cNvPr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89873FEB-6FBA-405F-AB1E-208ED72CD27F}"/>
              </a:ext>
            </a:extLst>
          </p:cNvPr>
          <p:cNvSpPr/>
          <p:nvPr/>
        </p:nvSpPr>
        <p:spPr>
          <a:xfrm>
            <a:off x="793790" y="1198840"/>
            <a:ext cx="6944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zh-TW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Step 3: </a:t>
            </a:r>
            <a:r>
              <a:rPr lang="zh-TW" alt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  <a:cs typeface="Instrument Sans Semi Bold" pitchFamily="34" charset="-120"/>
              </a:rPr>
              <a:t>手動潤飾、再生成與資產累積</a:t>
            </a:r>
            <a:endParaRPr lang="en-US" altLang="zh-TW" sz="4450" dirty="0"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7DC84CE9-6D51-42A9-BFA7-D0D1406EF8D0}"/>
              </a:ext>
            </a:extLst>
          </p:cNvPr>
          <p:cNvSpPr/>
          <p:nvPr/>
        </p:nvSpPr>
        <p:spPr>
          <a:xfrm>
            <a:off x="793790" y="37354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平台支援下載 </a:t>
            </a:r>
            <a:r>
              <a:rPr lang="en-US" altLang="zh-TW" sz="2000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AI </a:t>
            </a:r>
            <a:r>
              <a:rPr lang="zh-TW" altLang="en-US" sz="2000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生成圖至本地進行專業修改</a:t>
            </a:r>
            <a:endParaRPr lang="en-US" sz="20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42E12BBA-99D2-4B47-BFBF-F409C134B516}"/>
              </a:ext>
            </a:extLst>
          </p:cNvPr>
          <p:cNvSpPr/>
          <p:nvPr/>
        </p:nvSpPr>
        <p:spPr>
          <a:xfrm>
            <a:off x="793789" y="4415238"/>
            <a:ext cx="624470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調整線條、增加細節，融入設計師獨特專業判斷</a:t>
            </a:r>
            <a:endParaRPr lang="en-US" sz="20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57BC422-B45C-4BB1-9860-9CCB19A78961}"/>
              </a:ext>
            </a:extLst>
          </p:cNvPr>
          <p:cNvSpPr/>
          <p:nvPr/>
        </p:nvSpPr>
        <p:spPr>
          <a:xfrm>
            <a:off x="793790" y="5100508"/>
            <a:ext cx="624470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CFD0D8"/>
                </a:solidFill>
                <a:latin typeface="Noto Sans JP" panose="020B0200000000000000" pitchFamily="34" charset="-128"/>
                <a:ea typeface="Noto Sans JP" panose="020B0200000000000000" pitchFamily="34" charset="-128"/>
                <a:cs typeface="Instrument Sans Medium" pitchFamily="34" charset="-120"/>
              </a:rPr>
              <a:t>滿意成果可存入平台資料庫，豐富設計資產庫。</a:t>
            </a:r>
            <a:endParaRPr lang="en-US" sz="200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6F6494FA-10A6-4B10-A5E1-6C6F295E473F}"/>
              </a:ext>
            </a:extLst>
          </p:cNvPr>
          <p:cNvSpPr/>
          <p:nvPr/>
        </p:nvSpPr>
        <p:spPr>
          <a:xfrm>
            <a:off x="793788" y="57870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促進設計師間知識共享，形成持續學習的良性循環</a:t>
            </a:r>
            <a:endParaRPr lang="en-US" sz="1750" dirty="0">
              <a:latin typeface="Noto Sans JP" panose="020B0200000000000000" pitchFamily="34" charset="-128"/>
              <a:ea typeface="Noto Sans JP" panose="020B02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5ED9F3-B5E4-4BDC-8CC6-9F71CA14AF80}"/>
              </a:ext>
            </a:extLst>
          </p:cNvPr>
          <p:cNvSpPr txBox="1"/>
          <p:nvPr/>
        </p:nvSpPr>
        <p:spPr>
          <a:xfrm>
            <a:off x="793787" y="2924993"/>
            <a:ext cx="345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BCCCE"/>
                </a:solidFill>
                <a:latin typeface="Noto Sans JP" panose="020B0200000000000000" pitchFamily="34" charset="-128"/>
                <a:ea typeface="Noto Sans JP" panose="020B0200000000000000" pitchFamily="34" charset="-128"/>
              </a:rPr>
              <a:t>人機協作的完美平衡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566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5814DBD3-01EE-4EE5-8C7B-6633A866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" y="0"/>
            <a:ext cx="14630400" cy="8229600"/>
          </a:xfrm>
          <a:prstGeom prst="rect">
            <a:avLst/>
          </a:prstGeom>
        </p:spPr>
      </p:pic>
      <p:sp>
        <p:nvSpPr>
          <p:cNvPr id="24" name="Shape 0">
            <a:extLst>
              <a:ext uri="{FF2B5EF4-FFF2-40B4-BE49-F238E27FC236}">
                <a16:creationId xmlns:a16="http://schemas.microsoft.com/office/drawing/2014/main" id="{1CF967CA-E28B-4855-9D84-B7A638C5A5D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80000"/>
            </a:srgbClr>
          </a:solidFill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22" name="Text 11"/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7360F356-450A-469B-9D70-C41C4C6FA6B4}"/>
              </a:ext>
            </a:extLst>
          </p:cNvPr>
          <p:cNvSpPr/>
          <p:nvPr/>
        </p:nvSpPr>
        <p:spPr>
          <a:xfrm>
            <a:off x="1267658" y="7220426"/>
            <a:ext cx="2443163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9996F0D-6B61-4134-A42A-30B597515998}"/>
              </a:ext>
            </a:extLst>
          </p:cNvPr>
          <p:cNvSpPr/>
          <p:nvPr/>
        </p:nvSpPr>
        <p:spPr>
          <a:xfrm>
            <a:off x="792361" y="622578"/>
            <a:ext cx="8133755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zh-TW" altLang="en-US" sz="4450" dirty="0">
                <a:solidFill>
                  <a:srgbClr val="CBCCCE"/>
                </a:solidFill>
                <a:latin typeface="Noto Sans HK Black" panose="020B0200000000000000" pitchFamily="34" charset="-128"/>
                <a:ea typeface="Noto Sans HK Black" panose="020B0200000000000000" pitchFamily="34" charset="-128"/>
              </a:rPr>
              <a:t>技術架構圖</a:t>
            </a:r>
            <a:endParaRPr lang="en-US" sz="4450" dirty="0">
              <a:solidFill>
                <a:srgbClr val="CBCCCE"/>
              </a:solidFill>
              <a:latin typeface="Noto Sans HK Black" panose="020B0200000000000000" pitchFamily="34" charset="-128"/>
              <a:ea typeface="Noto Sans HK Black" panose="020B02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2FFA0E-41AA-4246-AEF0-7EAC625FB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1545200"/>
            <a:ext cx="12965331" cy="557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3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466</Words>
  <Application>Microsoft Office PowerPoint</Application>
  <PresentationFormat>自訂</PresentationFormat>
  <Paragraphs>86</Paragraphs>
  <Slides>14</Slides>
  <Notes>13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Bahnschrift SemiCondensed</vt:lpstr>
      <vt:lpstr>Noto Sans HK Black</vt:lpstr>
      <vt:lpstr>Arial</vt:lpstr>
      <vt:lpstr>Noto Sans JP</vt:lpstr>
      <vt:lpstr>Bahnschrift SemiBold Condensed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許秉棋</cp:lastModifiedBy>
  <cp:revision>39</cp:revision>
  <dcterms:created xsi:type="dcterms:W3CDTF">2025-04-26T05:32:12Z</dcterms:created>
  <dcterms:modified xsi:type="dcterms:W3CDTF">2025-04-28T04:47:59Z</dcterms:modified>
</cp:coreProperties>
</file>